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FB81F0-9B47-47D5-9287-C5516F71652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EEBF492-2580-43F5-9A87-A8AA9275A866}">
      <dgm:prSet/>
      <dgm:spPr/>
      <dgm:t>
        <a:bodyPr/>
        <a:lstStyle/>
        <a:p>
          <a:r>
            <a:rPr lang="en-US" dirty="0"/>
            <a:t>K Nearest Neighbors algorithm is the most efficient in predicting breast tumor type -benign or malignant.</a:t>
          </a:r>
        </a:p>
      </dgm:t>
    </dgm:pt>
    <dgm:pt modelId="{73F9D623-5209-40B7-AA28-030A3CF84FB9}" type="parTrans" cxnId="{DCCA184B-7245-446F-AA7B-5167DCE14CCD}">
      <dgm:prSet/>
      <dgm:spPr/>
      <dgm:t>
        <a:bodyPr/>
        <a:lstStyle/>
        <a:p>
          <a:endParaRPr lang="en-US"/>
        </a:p>
      </dgm:t>
    </dgm:pt>
    <dgm:pt modelId="{FB68C14B-3E6F-4A1E-89FC-1DF20BDC4D69}" type="sibTrans" cxnId="{DCCA184B-7245-446F-AA7B-5167DCE14CCD}">
      <dgm:prSet/>
      <dgm:spPr/>
      <dgm:t>
        <a:bodyPr/>
        <a:lstStyle/>
        <a:p>
          <a:endParaRPr lang="en-US"/>
        </a:p>
      </dgm:t>
    </dgm:pt>
    <dgm:pt modelId="{AC3F2004-AD89-48DF-B12C-5E3B87C7C205}">
      <dgm:prSet/>
      <dgm:spPr/>
      <dgm:t>
        <a:bodyPr/>
        <a:lstStyle/>
        <a:p>
          <a:r>
            <a:rPr lang="en-US"/>
            <a:t>recall (benign)=0.99</a:t>
          </a:r>
        </a:p>
      </dgm:t>
    </dgm:pt>
    <dgm:pt modelId="{16AC0AF6-9507-4F2F-9579-8C76C81888B7}" type="parTrans" cxnId="{427EE9D8-96BF-40CB-8DAF-7B830A89A177}">
      <dgm:prSet/>
      <dgm:spPr/>
      <dgm:t>
        <a:bodyPr/>
        <a:lstStyle/>
        <a:p>
          <a:endParaRPr lang="en-US"/>
        </a:p>
      </dgm:t>
    </dgm:pt>
    <dgm:pt modelId="{54B05F36-A30C-4134-908C-61BCA216EA45}" type="sibTrans" cxnId="{427EE9D8-96BF-40CB-8DAF-7B830A89A177}">
      <dgm:prSet/>
      <dgm:spPr/>
      <dgm:t>
        <a:bodyPr/>
        <a:lstStyle/>
        <a:p>
          <a:endParaRPr lang="en-US"/>
        </a:p>
      </dgm:t>
    </dgm:pt>
    <dgm:pt modelId="{E7DF1351-628D-4D77-B36D-681166003DE1}">
      <dgm:prSet/>
      <dgm:spPr/>
      <dgm:t>
        <a:bodyPr/>
        <a:lstStyle/>
        <a:p>
          <a:r>
            <a:rPr lang="en-US"/>
            <a:t>recall (malignant)=0.91</a:t>
          </a:r>
        </a:p>
      </dgm:t>
    </dgm:pt>
    <dgm:pt modelId="{31CD58CE-1BA4-4E16-ADE2-08F7CB619CF4}" type="parTrans" cxnId="{BE5AF0E3-D72E-4D1E-B06E-B4FBA187CCDB}">
      <dgm:prSet/>
      <dgm:spPr/>
      <dgm:t>
        <a:bodyPr/>
        <a:lstStyle/>
        <a:p>
          <a:endParaRPr lang="en-US"/>
        </a:p>
      </dgm:t>
    </dgm:pt>
    <dgm:pt modelId="{086F0261-AE7E-47E3-AB8B-1216FA8CD190}" type="sibTrans" cxnId="{BE5AF0E3-D72E-4D1E-B06E-B4FBA187CCDB}">
      <dgm:prSet/>
      <dgm:spPr/>
      <dgm:t>
        <a:bodyPr/>
        <a:lstStyle/>
        <a:p>
          <a:endParaRPr lang="en-US"/>
        </a:p>
      </dgm:t>
    </dgm:pt>
    <dgm:pt modelId="{0168B5AB-27D2-4FC2-B4F5-A08F0E411FBE}">
      <dgm:prSet/>
      <dgm:spPr/>
      <dgm:t>
        <a:bodyPr/>
        <a:lstStyle/>
        <a:p>
          <a:r>
            <a:rPr lang="en-US" dirty="0"/>
            <a:t>accuracy=0.96</a:t>
          </a:r>
        </a:p>
      </dgm:t>
    </dgm:pt>
    <dgm:pt modelId="{69F2B927-3BAA-4303-A3A1-896D618A20C3}" type="parTrans" cxnId="{4A94241D-1213-4204-9B45-E6F0D20714CD}">
      <dgm:prSet/>
      <dgm:spPr/>
      <dgm:t>
        <a:bodyPr/>
        <a:lstStyle/>
        <a:p>
          <a:endParaRPr lang="en-US"/>
        </a:p>
      </dgm:t>
    </dgm:pt>
    <dgm:pt modelId="{E7B3490C-CFA1-48E9-BC2E-3EFD8928881B}" type="sibTrans" cxnId="{4A94241D-1213-4204-9B45-E6F0D20714CD}">
      <dgm:prSet/>
      <dgm:spPr/>
      <dgm:t>
        <a:bodyPr/>
        <a:lstStyle/>
        <a:p>
          <a:endParaRPr lang="en-US"/>
        </a:p>
      </dgm:t>
    </dgm:pt>
    <dgm:pt modelId="{487371F1-0703-42FF-9871-D9F9D2C3EAA7}" type="pres">
      <dgm:prSet presAssocID="{83FB81F0-9B47-47D5-9287-C5516F71652E}" presName="linear" presStyleCnt="0">
        <dgm:presLayoutVars>
          <dgm:animLvl val="lvl"/>
          <dgm:resizeHandles val="exact"/>
        </dgm:presLayoutVars>
      </dgm:prSet>
      <dgm:spPr/>
    </dgm:pt>
    <dgm:pt modelId="{EF11156E-E6A6-4C40-93CF-290F9DF5C6FB}" type="pres">
      <dgm:prSet presAssocID="{4EEBF492-2580-43F5-9A87-A8AA9275A86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FEE7758-0E5B-4EC8-9968-FEA97410E482}" type="pres">
      <dgm:prSet presAssocID="{FB68C14B-3E6F-4A1E-89FC-1DF20BDC4D69}" presName="spacer" presStyleCnt="0"/>
      <dgm:spPr/>
    </dgm:pt>
    <dgm:pt modelId="{F993885D-B731-41FD-B522-1D2216F339A0}" type="pres">
      <dgm:prSet presAssocID="{AC3F2004-AD89-48DF-B12C-5E3B87C7C20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878CB71-C5F3-4D6A-9B0F-0E0CD6174A40}" type="pres">
      <dgm:prSet presAssocID="{54B05F36-A30C-4134-908C-61BCA216EA45}" presName="spacer" presStyleCnt="0"/>
      <dgm:spPr/>
    </dgm:pt>
    <dgm:pt modelId="{A5E30B8B-1120-4794-B44C-E9707AE2FD39}" type="pres">
      <dgm:prSet presAssocID="{E7DF1351-628D-4D77-B36D-681166003DE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ED02625-EF83-4800-AB88-28A5A19B1C91}" type="pres">
      <dgm:prSet presAssocID="{086F0261-AE7E-47E3-AB8B-1216FA8CD190}" presName="spacer" presStyleCnt="0"/>
      <dgm:spPr/>
    </dgm:pt>
    <dgm:pt modelId="{BA618D19-556E-4353-BA2E-039A95CA8DD2}" type="pres">
      <dgm:prSet presAssocID="{0168B5AB-27D2-4FC2-B4F5-A08F0E411FB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A94241D-1213-4204-9B45-E6F0D20714CD}" srcId="{83FB81F0-9B47-47D5-9287-C5516F71652E}" destId="{0168B5AB-27D2-4FC2-B4F5-A08F0E411FBE}" srcOrd="3" destOrd="0" parTransId="{69F2B927-3BAA-4303-A3A1-896D618A20C3}" sibTransId="{E7B3490C-CFA1-48E9-BC2E-3EFD8928881B}"/>
    <dgm:cxn modelId="{53C0DC44-4EA5-4EF6-9008-A972C638E0B9}" type="presOf" srcId="{E7DF1351-628D-4D77-B36D-681166003DE1}" destId="{A5E30B8B-1120-4794-B44C-E9707AE2FD39}" srcOrd="0" destOrd="0" presId="urn:microsoft.com/office/officeart/2005/8/layout/vList2"/>
    <dgm:cxn modelId="{DCCA184B-7245-446F-AA7B-5167DCE14CCD}" srcId="{83FB81F0-9B47-47D5-9287-C5516F71652E}" destId="{4EEBF492-2580-43F5-9A87-A8AA9275A866}" srcOrd="0" destOrd="0" parTransId="{73F9D623-5209-40B7-AA28-030A3CF84FB9}" sibTransId="{FB68C14B-3E6F-4A1E-89FC-1DF20BDC4D69}"/>
    <dgm:cxn modelId="{3B0732C7-A791-489A-83E3-624ACC6504C7}" type="presOf" srcId="{AC3F2004-AD89-48DF-B12C-5E3B87C7C205}" destId="{F993885D-B731-41FD-B522-1D2216F339A0}" srcOrd="0" destOrd="0" presId="urn:microsoft.com/office/officeart/2005/8/layout/vList2"/>
    <dgm:cxn modelId="{A0EBA9D0-B20C-46E5-94B5-4ABD1C936F75}" type="presOf" srcId="{83FB81F0-9B47-47D5-9287-C5516F71652E}" destId="{487371F1-0703-42FF-9871-D9F9D2C3EAA7}" srcOrd="0" destOrd="0" presId="urn:microsoft.com/office/officeart/2005/8/layout/vList2"/>
    <dgm:cxn modelId="{427EE9D8-96BF-40CB-8DAF-7B830A89A177}" srcId="{83FB81F0-9B47-47D5-9287-C5516F71652E}" destId="{AC3F2004-AD89-48DF-B12C-5E3B87C7C205}" srcOrd="1" destOrd="0" parTransId="{16AC0AF6-9507-4F2F-9579-8C76C81888B7}" sibTransId="{54B05F36-A30C-4134-908C-61BCA216EA45}"/>
    <dgm:cxn modelId="{D8FA39E0-0398-4D60-9336-CEA281D54874}" type="presOf" srcId="{0168B5AB-27D2-4FC2-B4F5-A08F0E411FBE}" destId="{BA618D19-556E-4353-BA2E-039A95CA8DD2}" srcOrd="0" destOrd="0" presId="urn:microsoft.com/office/officeart/2005/8/layout/vList2"/>
    <dgm:cxn modelId="{BE5AF0E3-D72E-4D1E-B06E-B4FBA187CCDB}" srcId="{83FB81F0-9B47-47D5-9287-C5516F71652E}" destId="{E7DF1351-628D-4D77-B36D-681166003DE1}" srcOrd="2" destOrd="0" parTransId="{31CD58CE-1BA4-4E16-ADE2-08F7CB619CF4}" sibTransId="{086F0261-AE7E-47E3-AB8B-1216FA8CD190}"/>
    <dgm:cxn modelId="{FEA965EE-C42D-4795-8D22-128D6253F14E}" type="presOf" srcId="{4EEBF492-2580-43F5-9A87-A8AA9275A866}" destId="{EF11156E-E6A6-4C40-93CF-290F9DF5C6FB}" srcOrd="0" destOrd="0" presId="urn:microsoft.com/office/officeart/2005/8/layout/vList2"/>
    <dgm:cxn modelId="{68617AE2-E960-4127-9B62-89AEC48D0C0D}" type="presParOf" srcId="{487371F1-0703-42FF-9871-D9F9D2C3EAA7}" destId="{EF11156E-E6A6-4C40-93CF-290F9DF5C6FB}" srcOrd="0" destOrd="0" presId="urn:microsoft.com/office/officeart/2005/8/layout/vList2"/>
    <dgm:cxn modelId="{2F6311D4-BECB-4B2C-BF07-91EB19216B7E}" type="presParOf" srcId="{487371F1-0703-42FF-9871-D9F9D2C3EAA7}" destId="{9FEE7758-0E5B-4EC8-9968-FEA97410E482}" srcOrd="1" destOrd="0" presId="urn:microsoft.com/office/officeart/2005/8/layout/vList2"/>
    <dgm:cxn modelId="{2A20081E-AD1A-489D-A818-9F31DF0A5E4F}" type="presParOf" srcId="{487371F1-0703-42FF-9871-D9F9D2C3EAA7}" destId="{F993885D-B731-41FD-B522-1D2216F339A0}" srcOrd="2" destOrd="0" presId="urn:microsoft.com/office/officeart/2005/8/layout/vList2"/>
    <dgm:cxn modelId="{9D7B9A09-DEA1-4B2A-96A4-8F0C745E8E90}" type="presParOf" srcId="{487371F1-0703-42FF-9871-D9F9D2C3EAA7}" destId="{9878CB71-C5F3-4D6A-9B0F-0E0CD6174A40}" srcOrd="3" destOrd="0" presId="urn:microsoft.com/office/officeart/2005/8/layout/vList2"/>
    <dgm:cxn modelId="{5ED5E50D-936B-4D40-9CAC-5EA4122C6AC1}" type="presParOf" srcId="{487371F1-0703-42FF-9871-D9F9D2C3EAA7}" destId="{A5E30B8B-1120-4794-B44C-E9707AE2FD39}" srcOrd="4" destOrd="0" presId="urn:microsoft.com/office/officeart/2005/8/layout/vList2"/>
    <dgm:cxn modelId="{0B5A1CC6-DC39-44C1-9B36-5BEDFB43E438}" type="presParOf" srcId="{487371F1-0703-42FF-9871-D9F9D2C3EAA7}" destId="{3ED02625-EF83-4800-AB88-28A5A19B1C91}" srcOrd="5" destOrd="0" presId="urn:microsoft.com/office/officeart/2005/8/layout/vList2"/>
    <dgm:cxn modelId="{8990A66D-FA37-4C77-B41E-8D3F8247C906}" type="presParOf" srcId="{487371F1-0703-42FF-9871-D9F9D2C3EAA7}" destId="{BA618D19-556E-4353-BA2E-039A95CA8DD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1156E-E6A6-4C40-93CF-290F9DF5C6FB}">
      <dsp:nvSpPr>
        <dsp:cNvPr id="0" name=""/>
        <dsp:cNvSpPr/>
      </dsp:nvSpPr>
      <dsp:spPr>
        <a:xfrm>
          <a:off x="0" y="596472"/>
          <a:ext cx="6910387" cy="9149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 Nearest Neighbors algorithm is the most efficient in predicting breast tumor type -benign or malignant.</a:t>
          </a:r>
        </a:p>
      </dsp:txBody>
      <dsp:txXfrm>
        <a:off x="44664" y="641136"/>
        <a:ext cx="6821059" cy="825612"/>
      </dsp:txXfrm>
    </dsp:sp>
    <dsp:sp modelId="{F993885D-B731-41FD-B522-1D2216F339A0}">
      <dsp:nvSpPr>
        <dsp:cNvPr id="0" name=""/>
        <dsp:cNvSpPr/>
      </dsp:nvSpPr>
      <dsp:spPr>
        <a:xfrm>
          <a:off x="0" y="1577652"/>
          <a:ext cx="6910387" cy="914940"/>
        </a:xfrm>
        <a:prstGeom prst="roundRect">
          <a:avLst/>
        </a:prstGeom>
        <a:solidFill>
          <a:schemeClr val="accent2">
            <a:hueOff val="-443941"/>
            <a:satOff val="-195"/>
            <a:lumOff val="52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recall (benign)=0.99</a:t>
          </a:r>
        </a:p>
      </dsp:txBody>
      <dsp:txXfrm>
        <a:off x="44664" y="1622316"/>
        <a:ext cx="6821059" cy="825612"/>
      </dsp:txXfrm>
    </dsp:sp>
    <dsp:sp modelId="{A5E30B8B-1120-4794-B44C-E9707AE2FD39}">
      <dsp:nvSpPr>
        <dsp:cNvPr id="0" name=""/>
        <dsp:cNvSpPr/>
      </dsp:nvSpPr>
      <dsp:spPr>
        <a:xfrm>
          <a:off x="0" y="2558832"/>
          <a:ext cx="6910387" cy="914940"/>
        </a:xfrm>
        <a:prstGeom prst="roundRect">
          <a:avLst/>
        </a:prstGeom>
        <a:solidFill>
          <a:schemeClr val="accent2">
            <a:hueOff val="-887883"/>
            <a:satOff val="-391"/>
            <a:lumOff val="104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recall (malignant)=0.91</a:t>
          </a:r>
        </a:p>
      </dsp:txBody>
      <dsp:txXfrm>
        <a:off x="44664" y="2603496"/>
        <a:ext cx="6821059" cy="825612"/>
      </dsp:txXfrm>
    </dsp:sp>
    <dsp:sp modelId="{BA618D19-556E-4353-BA2E-039A95CA8DD2}">
      <dsp:nvSpPr>
        <dsp:cNvPr id="0" name=""/>
        <dsp:cNvSpPr/>
      </dsp:nvSpPr>
      <dsp:spPr>
        <a:xfrm>
          <a:off x="0" y="3540012"/>
          <a:ext cx="6910387" cy="914940"/>
        </a:xfrm>
        <a:prstGeom prst="roundRect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accuracy=0.96</a:t>
          </a:r>
        </a:p>
      </dsp:txBody>
      <dsp:txXfrm>
        <a:off x="44664" y="3584676"/>
        <a:ext cx="6821059" cy="8256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2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6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88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096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86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10/3/24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3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10/3/24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72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10/3/24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98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10/3/24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84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00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76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06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4" r:id="rId6"/>
    <p:sldLayoutId id="2147483710" r:id="rId7"/>
    <p:sldLayoutId id="2147483711" r:id="rId8"/>
    <p:sldLayoutId id="2147483712" r:id="rId9"/>
    <p:sldLayoutId id="2147483713" r:id="rId10"/>
    <p:sldLayoutId id="214748371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hyperlink" Target="https://www.flickr.com/photos/nihgov/40379829875" TargetMode="Externa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medium.com/health-and-disease/re-energizing-immune-cells-to-fight-cancer-6615ed4f4583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healthcare-in-europe.com/en/news/cancer-riding-the-wave-of-innovation.html" TargetMode="Externa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bedclothes&#10;&#10;Description automatically generated">
            <a:extLst>
              <a:ext uri="{FF2B5EF4-FFF2-40B4-BE49-F238E27FC236}">
                <a16:creationId xmlns:a16="http://schemas.microsoft.com/office/drawing/2014/main" id="{D999FF86-A543-49A7-93E8-93A9FAA299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5612" b="119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4" name="Rectangle 1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B1B09-15BF-464E-AC6D-C8A4B3886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Predicting Breast Cancer Using Different ML Algorithms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45632-A14B-44DC-B605-DE2FBF27D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US" sz="2000" dirty="0"/>
              <a:t>Alexey Efanov</a:t>
            </a:r>
            <a:endParaRPr lang="ru-RU" sz="2000" dirty="0"/>
          </a:p>
        </p:txBody>
      </p:sp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!!footer rectangle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D7DE3AB-C359-4418-AF52-48C2379489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90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2146"/>
    </mc:Choice>
    <mc:Fallback xmlns="">
      <p:transition spd="slow" advTm="62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A4F88-119F-41BF-9FCD-285D2EB4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Decision Tree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52D76B-C361-45B6-9AFE-9D11F1164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recall(benign)=0.93</a:t>
            </a:r>
          </a:p>
          <a:p>
            <a:r>
              <a:rPr lang="en-US" dirty="0">
                <a:solidFill>
                  <a:srgbClr val="FFFFFF"/>
                </a:solidFill>
              </a:rPr>
              <a:t>recall(malignant)=0.93</a:t>
            </a:r>
          </a:p>
          <a:p>
            <a:r>
              <a:rPr lang="en-US" dirty="0">
                <a:solidFill>
                  <a:srgbClr val="FFFFFF"/>
                </a:solidFill>
              </a:rPr>
              <a:t>accuracy=0.93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3BCF75E-4BAD-4754-90D9-CF0C87ABAE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" b="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5E7F2F5-FF1E-46A0-94BC-919E877BE8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56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7873"/>
    </mc:Choice>
    <mc:Fallback xmlns="">
      <p:transition spd="slow" advTm="27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2FC50-2722-4840-9F9D-8484BC43D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Random Forest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81774C-FA57-4B41-B748-97689B840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recall (benign)=0.91</a:t>
            </a:r>
          </a:p>
          <a:p>
            <a:r>
              <a:rPr lang="en-US" dirty="0">
                <a:solidFill>
                  <a:srgbClr val="FFFFFF"/>
                </a:solidFill>
              </a:rPr>
              <a:t>recall (malignant)=0.94</a:t>
            </a:r>
          </a:p>
          <a:p>
            <a:r>
              <a:rPr lang="en-US" dirty="0">
                <a:solidFill>
                  <a:srgbClr val="FFFFFF"/>
                </a:solidFill>
              </a:rPr>
              <a:t>accuracy=0.92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18AE53B-E5AE-47D1-9D0F-0AEA905CD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5" b="2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1E1164F-53D5-4A4E-BD8F-5404A9979F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22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5490"/>
    </mc:Choice>
    <mc:Fallback xmlns="">
      <p:transition spd="slow" advTm="35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3F4F74-DF4C-4ABF-ADD2-143828960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Support Vector Machine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8A7722-928E-4F9B-B399-16DD8A3B5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recall (benign)=0.96</a:t>
            </a:r>
          </a:p>
          <a:p>
            <a:r>
              <a:rPr lang="en-US" dirty="0">
                <a:solidFill>
                  <a:srgbClr val="FFFFFF"/>
                </a:solidFill>
              </a:rPr>
              <a:t>recall (malignant)=0.89</a:t>
            </a:r>
          </a:p>
          <a:p>
            <a:r>
              <a:rPr lang="en-US" dirty="0">
                <a:solidFill>
                  <a:srgbClr val="FFFFFF"/>
                </a:solidFill>
              </a:rPr>
              <a:t>accuracy=0.93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96AEB0A5-5BE2-470E-BF06-9DAD98B150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5" b="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D94DFB4-91B7-4D7B-9191-569980CDD8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6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9533"/>
    </mc:Choice>
    <mc:Fallback xmlns="">
      <p:transition spd="slow" advTm="29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F27A2E6-20B8-4DB0-9100-57DF374EB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229141"/>
            <a:ext cx="10925102" cy="24473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01E98-AD39-477C-BBFC-BC4323577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Evaluation metrics for all algorithms used in the project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E6B3868-EBC0-463C-90A4-FAF439DD67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34"/>
    </mc:Choice>
    <mc:Fallback xmlns="">
      <p:transition spd="slow" advTm="11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1D715-4D6F-448D-8893-77E95D2E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/>
              <a:t>Conclusion</a:t>
            </a:r>
            <a:endParaRPr lang="ru-RU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455B9CEA-3580-4489-A488-BFDCF9CFAE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4406006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BCA4DEA-C299-4C80-BC12-21B0E1EEC3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86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4181"/>
    </mc:Choice>
    <mc:Fallback xmlns="">
      <p:transition spd="slow" advTm="24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B6CE-2DAF-421C-93CD-41721CC12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Set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FCAAF19-9997-4BA4-A7CC-84388E7A3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</a:rPr>
              <a:t>For the current project Breast Cancer Wisconsin (Diagnostic) Data Set was used. The data set contains 569 instances, one target variable having two categories –M (malignant), and B (benign), and 10 feature variables</a:t>
            </a:r>
          </a:p>
        </p:txBody>
      </p:sp>
      <p:pic>
        <p:nvPicPr>
          <p:cNvPr id="5" name="Content Placeholder 4" descr="A picture containing dark&#10;&#10;Description automatically generated">
            <a:extLst>
              <a:ext uri="{FF2B5EF4-FFF2-40B4-BE49-F238E27FC236}">
                <a16:creationId xmlns:a16="http://schemas.microsoft.com/office/drawing/2014/main" id="{0AF70895-E4A3-4514-B3EC-CB17541F7E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7567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9DF3D2-3F4D-4F61-A431-E178C5985D95}"/>
              </a:ext>
            </a:extLst>
          </p:cNvPr>
          <p:cNvSpPr txBox="1"/>
          <p:nvPr/>
        </p:nvSpPr>
        <p:spPr>
          <a:xfrm>
            <a:off x="9857706" y="6657945"/>
            <a:ext cx="233429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ru-RU" sz="700">
                <a:solidFill>
                  <a:srgbClr val="FFFFFF"/>
                </a:solidFill>
                <a:hlinkClick r:id="rId5" tooltip="https://medium.com/health-and-disease/re-energizing-immune-cells-to-fight-cancer-6615ed4f458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ru-RU" sz="700">
                <a:solidFill>
                  <a:srgbClr val="FFFFFF"/>
                </a:solidFill>
              </a:rPr>
              <a:t> by Unknown Author is licensed under </a:t>
            </a:r>
            <a:r>
              <a:rPr lang="ru-RU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ru-RU" sz="700"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6475A0D-BE40-4591-A5C0-C3B5A9FE18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06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9568"/>
    </mc:Choice>
    <mc:Fallback xmlns="">
      <p:transition spd="slow" advTm="39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65EB8-D876-4AFF-8D3D-9CF925E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Methods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BABC3B5-12D4-42C6-B612-F23B424D4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1. Logistic Regression</a:t>
            </a:r>
          </a:p>
          <a:p>
            <a:r>
              <a:rPr lang="en-US" dirty="0">
                <a:solidFill>
                  <a:srgbClr val="FFFFFF"/>
                </a:solidFill>
              </a:rPr>
              <a:t>2. K Nearest Neighbors</a:t>
            </a:r>
          </a:p>
          <a:p>
            <a:r>
              <a:rPr lang="en-US" dirty="0">
                <a:solidFill>
                  <a:srgbClr val="FFFFFF"/>
                </a:solidFill>
              </a:rPr>
              <a:t>3. Naïve Bayes</a:t>
            </a:r>
          </a:p>
          <a:p>
            <a:r>
              <a:rPr lang="en-US" dirty="0">
                <a:solidFill>
                  <a:srgbClr val="FFFFFF"/>
                </a:solidFill>
              </a:rPr>
              <a:t>4. Decision Tree</a:t>
            </a:r>
          </a:p>
          <a:p>
            <a:r>
              <a:rPr lang="en-US" dirty="0">
                <a:solidFill>
                  <a:srgbClr val="FFFFFF"/>
                </a:solidFill>
              </a:rPr>
              <a:t>5. Random Forest</a:t>
            </a:r>
          </a:p>
          <a:p>
            <a:r>
              <a:rPr lang="en-US" dirty="0">
                <a:solidFill>
                  <a:srgbClr val="FFFFFF"/>
                </a:solidFill>
              </a:rPr>
              <a:t>6. Support Vector Machine</a:t>
            </a:r>
          </a:p>
        </p:txBody>
      </p:sp>
      <p:pic>
        <p:nvPicPr>
          <p:cNvPr id="12" name="Content Placeholder 11" descr="A close up of a bug&#10;&#10;Description automatically generated with low confidence">
            <a:extLst>
              <a:ext uri="{FF2B5EF4-FFF2-40B4-BE49-F238E27FC236}">
                <a16:creationId xmlns:a16="http://schemas.microsoft.com/office/drawing/2014/main" id="{1CE12BC9-6ADF-4A8A-BC75-01459DD0A4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2324" r="10738" b="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5785F5-4A98-4433-9769-B655567768B0}"/>
              </a:ext>
            </a:extLst>
          </p:cNvPr>
          <p:cNvSpPr txBox="1"/>
          <p:nvPr/>
        </p:nvSpPr>
        <p:spPr>
          <a:xfrm>
            <a:off x="9715039" y="6657945"/>
            <a:ext cx="24769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ru-RU" sz="700">
                <a:solidFill>
                  <a:srgbClr val="FFFFFF"/>
                </a:solidFill>
                <a:hlinkClick r:id="rId5" tooltip="https://healthcare-in-europe.com/en/news/cancer-riding-the-wave-of-innovation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ru-RU" sz="700">
                <a:solidFill>
                  <a:srgbClr val="FFFFFF"/>
                </a:solidFill>
              </a:rPr>
              <a:t> by Unknown Author is licensed under </a:t>
            </a:r>
            <a:r>
              <a:rPr lang="ru-RU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ru-RU" sz="700"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85E115C-9B5C-4D23-A1FA-C37F561FD3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42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6760"/>
    </mc:Choice>
    <mc:Fallback xmlns="">
      <p:transition spd="slow" advTm="16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92695-D073-4668-AF4E-F8C9DAE28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Count plot of the target variable-type of tumor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E0E20433-297B-4DD7-B8E0-E1EADA83A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60" y="640080"/>
            <a:ext cx="6600995" cy="557784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89665FE-D0FE-4DBC-8A01-B16508A390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98"/>
    </mc:Choice>
    <mc:Fallback xmlns="">
      <p:transition spd="slow" advTm="31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4C220-034B-4633-ACE1-E3986C8AD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Distribution of predictor variables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96EAADA-0B2D-4F1F-8287-8B18E206F1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C59E539E-31F6-4ACC-AD00-36DE20FF3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690" y="-13252"/>
            <a:ext cx="6156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10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5506"/>
    </mc:Choice>
    <mc:Fallback xmlns="">
      <p:transition spd="slow" advTm="15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47AD1-2841-406C-AC46-F5DA3B57B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Correlation between feature variables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reemap chart&#10;&#10;Description automatically generated with medium confidence">
            <a:extLst>
              <a:ext uri="{FF2B5EF4-FFF2-40B4-BE49-F238E27FC236}">
                <a16:creationId xmlns:a16="http://schemas.microsoft.com/office/drawing/2014/main" id="{B38DF881-EF82-4B09-A924-E0C571097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0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112CE74-57EF-434E-9AC8-770FAFAAF1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09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4460"/>
    </mc:Choice>
    <mc:Fallback xmlns="">
      <p:transition spd="slow" advTm="24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6F9D7-FD18-4FF3-9FA9-3FFC086E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Logistic Regression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74F530-03AD-40F5-9390-67AED7A02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recall (benign) =0.94</a:t>
            </a:r>
          </a:p>
          <a:p>
            <a:r>
              <a:rPr lang="en-US" dirty="0">
                <a:solidFill>
                  <a:srgbClr val="FFFFFF"/>
                </a:solidFill>
              </a:rPr>
              <a:t>recall (malignant)=0.89</a:t>
            </a:r>
          </a:p>
          <a:p>
            <a:r>
              <a:rPr lang="en-US" dirty="0">
                <a:solidFill>
                  <a:srgbClr val="FFFFFF"/>
                </a:solidFill>
              </a:rPr>
              <a:t>accuracy=0.92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1D1CDF5-2D44-4D7B-9AA3-62192105F3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1" b="-2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8F198F3-3CB1-4D45-8239-B327B9F1D0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00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8381"/>
    </mc:Choice>
    <mc:Fallback xmlns="">
      <p:transition spd="slow" advTm="28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D7DBC-0F3F-4FCF-AA5E-040F71D63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K Nearest Neighbors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03EDC817-87FA-4954-8DA8-2EB5165BB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recall (benign)=0.99</a:t>
            </a:r>
          </a:p>
          <a:p>
            <a:r>
              <a:rPr lang="en-US" dirty="0">
                <a:solidFill>
                  <a:srgbClr val="FFFFFF"/>
                </a:solidFill>
              </a:rPr>
              <a:t>recall (malignant)=0.91</a:t>
            </a:r>
          </a:p>
          <a:p>
            <a:r>
              <a:rPr lang="en-US" dirty="0">
                <a:solidFill>
                  <a:srgbClr val="FFFFFF"/>
                </a:solidFill>
              </a:rPr>
              <a:t>accuracy=0.96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10B6AF46-4FE7-4DB9-8A4D-389B2A50D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" b="2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AF2A634-AD16-40EE-97F4-AE78F8F96A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06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4913"/>
    </mc:Choice>
    <mc:Fallback xmlns="">
      <p:transition spd="slow" advTm="34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5531C-021B-4DF6-89E3-A4A1074C9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Naïve Bayes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292219-0487-41AB-82D0-277BA1A0D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recall (benign)=0.89</a:t>
            </a:r>
          </a:p>
          <a:p>
            <a:r>
              <a:rPr lang="en-US" dirty="0">
                <a:solidFill>
                  <a:srgbClr val="FFFFFF"/>
                </a:solidFill>
              </a:rPr>
              <a:t>recall (malignant)=0.89</a:t>
            </a:r>
          </a:p>
          <a:p>
            <a:r>
              <a:rPr lang="en-US" dirty="0">
                <a:solidFill>
                  <a:srgbClr val="FFFFFF"/>
                </a:solidFill>
              </a:rPr>
              <a:t>accuracy=0.89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23706C6-F65D-4143-B3FC-155DD0F9FA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BC612F2-C779-4B5A-93A9-439008ACAD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38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6620"/>
    </mc:Choice>
    <mc:Fallback xmlns="">
      <p:transition spd="slow" advTm="26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250</Words>
  <Application>Microsoft Macintosh PowerPoint</Application>
  <PresentationFormat>Widescreen</PresentationFormat>
  <Paragraphs>46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 Nova Light</vt:lpstr>
      <vt:lpstr>Bembo</vt:lpstr>
      <vt:lpstr>Calibri</vt:lpstr>
      <vt:lpstr>RetrospectVTI</vt:lpstr>
      <vt:lpstr>Predicting Breast Cancer Using Different ML Algorithms</vt:lpstr>
      <vt:lpstr>Data Set</vt:lpstr>
      <vt:lpstr>Methods</vt:lpstr>
      <vt:lpstr>Count plot of the target variable-type of tumor</vt:lpstr>
      <vt:lpstr>Distribution of predictor variables</vt:lpstr>
      <vt:lpstr>Correlation between feature variables</vt:lpstr>
      <vt:lpstr>Logistic Regression</vt:lpstr>
      <vt:lpstr>K Nearest Neighbors</vt:lpstr>
      <vt:lpstr>Naïve Bayes</vt:lpstr>
      <vt:lpstr>Decision Tree</vt:lpstr>
      <vt:lpstr>Random Forest</vt:lpstr>
      <vt:lpstr>Support Vector Machine</vt:lpstr>
      <vt:lpstr>Evaluation metrics for all algorithms used in the project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Breast Cancer Using Different ML Algorithms</dc:title>
  <dc:creator>Alexey Efanov</dc:creator>
  <cp:lastModifiedBy>Alexey Efanov</cp:lastModifiedBy>
  <cp:revision>22</cp:revision>
  <dcterms:created xsi:type="dcterms:W3CDTF">2022-02-20T14:14:18Z</dcterms:created>
  <dcterms:modified xsi:type="dcterms:W3CDTF">2024-10-03T20:17:50Z</dcterms:modified>
</cp:coreProperties>
</file>